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9" r:id="rId6"/>
    <p:sldId id="261" r:id="rId7"/>
    <p:sldId id="268" r:id="rId8"/>
    <p:sldId id="262" r:id="rId9"/>
    <p:sldId id="267" r:id="rId10"/>
    <p:sldId id="265" r:id="rId11"/>
    <p:sldId id="266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84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DF933-6AAE-4E99-B625-264175E1C8F3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908B-6361-49D8-B983-04C83DE48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43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908B-6361-49D8-B983-04C83DE48F9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2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908B-6361-49D8-B983-04C83DE48F9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2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908B-6361-49D8-B983-04C83DE48F9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5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CB3B-2E07-474C-B639-D59EE1E99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1EAE6-1391-4D51-98F2-9FA32E989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7E51D-0BC7-4B04-9C73-7309F6C6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58C8A-5F56-45D3-8E2B-396D6C8B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6540-4268-4D91-858E-B70DE392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BA24-430D-40F8-AD69-CF5223C6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BCFF1-338D-492E-86D9-AB0C52CF4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E073-2EC8-4DF2-9500-D827A405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A048-4CB9-4812-A357-AA4FDFA1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8F25-D1CD-4A51-9B76-0AF93EAD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8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46CE0-CBF0-40F4-96D4-67AE538EF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0A18C-948D-4A90-BE36-6D78343CD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EC0E0-444E-4487-B141-562992E0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68287-50CE-4ACA-A0C1-2545072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A4621-9692-4EED-9507-BE89FDC4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2425-5ADF-434C-BC32-EAF021B8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3BD6-BAD3-4329-B8E1-2B231203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D708-C0F5-4542-846E-AF5F6188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6F28-30EE-42B2-90C0-2FB9AF2C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42D0-01C3-419B-A628-BB409F85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9E0C-0262-4119-B903-FADDD9ED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5A1A9-5605-49C6-9A5C-3F2E740DC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97A2-2975-4E10-BB37-33436E81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D9B9-C92C-4E28-BE18-C7FCF182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ECD4B-9804-4CD7-B731-B345470A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9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CEBF-F6CE-466F-A09B-06090419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592D-19B9-4E14-9BFE-0F80D7CFA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307DD-039A-4486-9B82-00F918A6F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F4A0C-4D34-4846-BE13-F693F43B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49152-58E5-44E4-9983-AEF5D96B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35F94-7B9D-4BB6-ABC2-A8B4F340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0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8E51-DC6D-4181-A87F-B22559C8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C985-1D8B-48A2-B0DB-CE5ADED0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8348F-3884-40F1-A74B-8CB16EBDD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F05B1-0F90-4A69-B468-9B9949453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5DB9E-07DA-466D-9C27-6B35CA5E7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24B9F-1691-4C7F-9E4F-A0F9E10E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EA43E-FD1E-424B-8A5E-DF43AACE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ACDBD-47F9-4346-A190-897E4F9D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97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76A3-6C67-418B-B812-84D20983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F4A0-115D-4795-8895-2E2A3CAC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09FAD-0FC4-4EF5-864A-2272825B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CA844-7896-483B-97E3-116B39C2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0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01D42-7A6D-4964-846F-5046C2FF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68AC5-79EA-4DA7-8A1F-4562A58A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2FD9-A5D9-444A-8E0E-0DEC1C33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1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C1B-B0CC-436D-A0D4-CA45CF0A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5C80-E7C6-4605-BDB1-D411D91E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B1B3-6354-4F38-8117-B0269891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94BDE-965C-4EBB-BAFE-AC46D759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9A9A1-3805-4DC5-96A7-AB3789F6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4A4F-6EBA-4AF1-A918-5C17A26F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4154-9BC9-4088-8EBA-F9588063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DD9F9-544A-4677-87CB-670E025AA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A2F8C-83AA-49B6-ADF5-845B14A07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0BDFE-47FD-4153-990B-E31248E5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E9327-7502-49B1-9862-B71DACFC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3F8BD-F836-42E0-BDE6-03E0BD37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1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2C617-A4A0-4BDD-84C3-CE35C070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A947-6B92-41D5-AA21-551C12519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4728-789A-42BD-A06E-044A24AA0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9E7F9-A01E-415E-B78C-791C07E7C0C4}" type="datetimeFigureOut">
              <a:rPr lang="en-IN" smtClean="0"/>
              <a:t>03-12-2019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59CD3-E14C-4E07-BB87-D079225E5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B238-2BB4-4E90-A7F2-8BF35E632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D0A0-5030-49FE-B279-8F651E2D2C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5000"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D16-B6BC-4057-A9DA-FE611622C2C6}"/>
              </a:ext>
            </a:extLst>
          </p:cNvPr>
          <p:cNvSpPr txBox="1"/>
          <p:nvPr/>
        </p:nvSpPr>
        <p:spPr>
          <a:xfrm>
            <a:off x="-19050" y="6581001"/>
            <a:ext cx="2179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1" dirty="0">
                <a:solidFill>
                  <a:schemeClr val="accent4">
                    <a:lumMod val="75000"/>
                  </a:schemeClr>
                </a:solidFill>
              </a:rPr>
              <a:t>source: https://www.kuka.com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F566F-4013-4933-ACC0-6773012B403F}"/>
              </a:ext>
            </a:extLst>
          </p:cNvPr>
          <p:cNvSpPr/>
          <p:nvPr/>
        </p:nvSpPr>
        <p:spPr>
          <a:xfrm>
            <a:off x="2160201" y="2551837"/>
            <a:ext cx="82391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Size-based Object Marking and Segregation</a:t>
            </a:r>
            <a:endParaRPr lang="en-US" sz="5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18449-46AA-415A-A9FC-A2A2E13DF75E}"/>
              </a:ext>
            </a:extLst>
          </p:cNvPr>
          <p:cNvSpPr/>
          <p:nvPr/>
        </p:nvSpPr>
        <p:spPr>
          <a:xfrm>
            <a:off x="8870189" y="5200081"/>
            <a:ext cx="3058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Prasheel Renkuntla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116925570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84FF1-6801-4D83-95CE-F25C7DA82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8" y="6049931"/>
            <a:ext cx="3861824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pPr algn="ctr"/>
            <a:r>
              <a:rPr lang="en-IN"/>
              <a:t>Simulation</a:t>
            </a:r>
            <a:endParaRPr lang="en-IN" dirty="0"/>
          </a:p>
        </p:txBody>
      </p:sp>
      <p:pic>
        <p:nvPicPr>
          <p:cNvPr id="3" name="ProjectDemo">
            <a:hlinkClick r:id="" action="ppaction://media"/>
            <a:extLst>
              <a:ext uri="{FF2B5EF4-FFF2-40B4-BE49-F238E27FC236}">
                <a16:creationId xmlns:a16="http://schemas.microsoft.com/office/drawing/2014/main" id="{88EF7BE7-2E5D-4813-A9F2-298ABB144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057" y="1776925"/>
            <a:ext cx="9245886" cy="47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Evaluation of model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83CF6E-E67F-4634-8A9B-C0E9CE911E52}"/>
              </a:ext>
            </a:extLst>
          </p:cNvPr>
          <p:cNvSpPr txBox="1">
            <a:spLocks/>
          </p:cNvSpPr>
          <p:nvPr/>
        </p:nvSpPr>
        <p:spPr>
          <a:xfrm>
            <a:off x="838200" y="2688386"/>
            <a:ext cx="10515600" cy="38941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Using angles [q1,q2,q3,q4,q5,q6,q7]</a:t>
            </a:r>
            <a:r>
              <a:rPr lang="en-IN" sz="2400" baseline="30000" dirty="0"/>
              <a:t>T </a:t>
            </a:r>
            <a:r>
              <a:rPr lang="en-IN" sz="2400" dirty="0"/>
              <a:t>= [70, 90, 90, 0, 90, 0, 90]</a:t>
            </a:r>
            <a:r>
              <a:rPr lang="en-IN" sz="2400" baseline="30000" dirty="0"/>
              <a:t>T</a:t>
            </a:r>
            <a:r>
              <a:rPr lang="en-IN" sz="2400" dirty="0"/>
              <a:t> , the gripper reached first painting site at (-0.0501m, 0.6916m, 1.0381m)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Given point coordinates at (</a:t>
            </a:r>
            <a:r>
              <a:rPr lang="en-IN" sz="2400" dirty="0" err="1"/>
              <a:t>x,y,z</a:t>
            </a:r>
            <a:r>
              <a:rPr lang="en-IN" sz="2400" dirty="0"/>
              <a:t>) = (0.8452m, 0.3754m, 0.2748m), following were the joint angles to reach this position in simulation:</a:t>
            </a:r>
          </a:p>
          <a:p>
            <a:pPr marL="0" indent="0">
              <a:buNone/>
            </a:pPr>
            <a:r>
              <a:rPr lang="en-IN" sz="2400" dirty="0"/>
              <a:t>	[q1,q2,q3,q4,q5,q6,q7]</a:t>
            </a:r>
            <a:r>
              <a:rPr lang="en-IN" sz="2400" baseline="30000" dirty="0"/>
              <a:t>T </a:t>
            </a:r>
            <a:r>
              <a:rPr lang="en-IN" sz="2400" dirty="0"/>
              <a:t>= [74.99, 95.00, 88.89, 75.00, 89.98, 0.00, 90.00]</a:t>
            </a:r>
            <a:r>
              <a:rPr lang="en-IN" sz="2400" baseline="30000" dirty="0"/>
              <a:t>T </a:t>
            </a:r>
            <a:endParaRPr lang="en-IN" sz="2400" dirty="0"/>
          </a:p>
          <a:p>
            <a:r>
              <a:rPr lang="en-IN" sz="2400" dirty="0"/>
              <a:t>For a resultant frictional force of 20N, the gripper held the object firmly in its grasp, thus validating the contact model</a:t>
            </a:r>
          </a:p>
          <a:p>
            <a:endParaRPr lang="en-IN" sz="2400" dirty="0"/>
          </a:p>
          <a:p>
            <a:r>
              <a:rPr lang="en-IN" sz="2400" dirty="0"/>
              <a:t>The kinematic model was also confirmed from conference and journal papers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8476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Future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1878-003F-4218-A35B-4598604C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97" y="2547668"/>
            <a:ext cx="3619002" cy="367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CEDE5-B452-4E87-A554-4890C8B2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508" y="2547669"/>
            <a:ext cx="3392970" cy="36721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965B105-EAE5-496A-A782-C7F9F573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407" y="6219825"/>
            <a:ext cx="7676926" cy="664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Path Planning 			      Completely autonomous</a:t>
            </a:r>
          </a:p>
        </p:txBody>
      </p:sp>
    </p:spTree>
    <p:extLst>
      <p:ext uri="{BB962C8B-B14F-4D97-AF65-F5344CB8AC3E}">
        <p14:creationId xmlns:p14="http://schemas.microsoft.com/office/powerpoint/2010/main" val="5099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Questions?</a:t>
            </a:r>
          </a:p>
        </p:txBody>
      </p:sp>
    </p:spTree>
    <p:extLst>
      <p:ext uri="{BB962C8B-B14F-4D97-AF65-F5344CB8AC3E}">
        <p14:creationId xmlns:p14="http://schemas.microsoft.com/office/powerpoint/2010/main" val="21024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Motivation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1E236-2B92-450E-864E-866A904C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8"/>
            <a:ext cx="10515600" cy="3894138"/>
          </a:xfrm>
        </p:spPr>
        <p:txBody>
          <a:bodyPr/>
          <a:lstStyle/>
          <a:p>
            <a:endParaRPr lang="en-IN" dirty="0"/>
          </a:p>
          <a:p>
            <a:pPr marL="0" indent="0" algn="ctr">
              <a:buNone/>
            </a:pPr>
            <a:r>
              <a:rPr lang="en-IN" dirty="0"/>
              <a:t>Chemical Testing in laboratories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6241333-FFD8-442C-B11E-9C66077B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19" y="2877363"/>
            <a:ext cx="5625931" cy="3129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A1C82-3E1C-45A5-9E39-B58E5DD1800B}"/>
              </a:ext>
            </a:extLst>
          </p:cNvPr>
          <p:cNvSpPr txBox="1"/>
          <p:nvPr/>
        </p:nvSpPr>
        <p:spPr>
          <a:xfrm>
            <a:off x="-19050" y="6581001"/>
            <a:ext cx="429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1" dirty="0">
                <a:solidFill>
                  <a:schemeClr val="accent4">
                    <a:lumMod val="75000"/>
                  </a:schemeClr>
                </a:solidFill>
              </a:rPr>
              <a:t>source: https://www.en.wikipedia.org, https://metrology.news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3387D-6417-4B62-9038-32A79DE8F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87" y="2877363"/>
            <a:ext cx="1098863" cy="1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1E236-2B92-450E-864E-866A904C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112"/>
            <a:ext cx="10515600" cy="3894138"/>
          </a:xfrm>
        </p:spPr>
        <p:txBody>
          <a:bodyPr>
            <a:normAutofit/>
          </a:bodyPr>
          <a:lstStyle/>
          <a:p>
            <a:r>
              <a:rPr lang="en-IN" dirty="0"/>
              <a:t>Project focuses on object grasping, and marking based on size</a:t>
            </a:r>
          </a:p>
          <a:p>
            <a:r>
              <a:rPr lang="en-IN" dirty="0"/>
              <a:t>Here, the objects will be cuboids(representing chemical containers)</a:t>
            </a:r>
          </a:p>
          <a:p>
            <a:r>
              <a:rPr lang="en-IN" dirty="0" err="1"/>
              <a:t>Kuka</a:t>
            </a:r>
            <a:r>
              <a:rPr lang="en-IN" dirty="0"/>
              <a:t> LBR 4 </a:t>
            </a:r>
            <a:r>
              <a:rPr lang="en-IN" dirty="0" err="1"/>
              <a:t>iiwa</a:t>
            </a:r>
            <a:r>
              <a:rPr lang="en-IN" dirty="0"/>
              <a:t> R820 (7DoF) arm is used with an RG2 gripper</a:t>
            </a:r>
          </a:p>
          <a:p>
            <a:r>
              <a:rPr lang="en-IN" dirty="0"/>
              <a:t>Kinematic model of the arm and it’s contact model to grasp object is discussed</a:t>
            </a:r>
          </a:p>
          <a:p>
            <a:r>
              <a:rPr lang="en-IN" dirty="0"/>
              <a:t>Available </a:t>
            </a:r>
            <a:r>
              <a:rPr lang="en-IN" dirty="0" err="1"/>
              <a:t>Kuka</a:t>
            </a:r>
            <a:r>
              <a:rPr lang="en-IN" dirty="0"/>
              <a:t> R820 and RG2 are utilised for simulation in </a:t>
            </a:r>
            <a:r>
              <a:rPr lang="en-IN" dirty="0" err="1"/>
              <a:t>CoppeliaSim</a:t>
            </a:r>
            <a:r>
              <a:rPr lang="en-IN" sz="1800" dirty="0"/>
              <a:t>(formerly </a:t>
            </a:r>
            <a:r>
              <a:rPr lang="en-IN" sz="1800" dirty="0" err="1"/>
              <a:t>VRep</a:t>
            </a:r>
            <a:r>
              <a:rPr lang="en-IN" sz="1800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>
            <a:extLst>
              <a:ext uri="{FF2B5EF4-FFF2-40B4-BE49-F238E27FC236}">
                <a16:creationId xmlns:a16="http://schemas.microsoft.com/office/drawing/2014/main" id="{0BEF9CEA-EEE3-4C2D-B249-F6C25078B7C9}"/>
              </a:ext>
            </a:extLst>
          </p:cNvPr>
          <p:cNvGrpSpPr/>
          <p:nvPr/>
        </p:nvGrpSpPr>
        <p:grpSpPr>
          <a:xfrm>
            <a:off x="3838312" y="3429000"/>
            <a:ext cx="3523628" cy="2629780"/>
            <a:chOff x="467544" y="1988840"/>
            <a:chExt cx="4841020" cy="388843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155B29-57B0-464C-81FC-DBC57004A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988840"/>
              <a:ext cx="4841020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3 Rectángulo">
              <a:extLst>
                <a:ext uri="{FF2B5EF4-FFF2-40B4-BE49-F238E27FC236}">
                  <a16:creationId xmlns:a16="http://schemas.microsoft.com/office/drawing/2014/main" id="{E8E1001B-D98C-4228-85AC-BB9887C9136D}"/>
                </a:ext>
              </a:extLst>
            </p:cNvPr>
            <p:cNvSpPr/>
            <p:nvPr/>
          </p:nvSpPr>
          <p:spPr>
            <a:xfrm>
              <a:off x="4788024" y="1988840"/>
              <a:ext cx="520540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Robot Description and appropriateness</a:t>
            </a:r>
          </a:p>
        </p:txBody>
      </p:sp>
      <p:grpSp>
        <p:nvGrpSpPr>
          <p:cNvPr id="9" name="6 Grupo">
            <a:extLst>
              <a:ext uri="{FF2B5EF4-FFF2-40B4-BE49-F238E27FC236}">
                <a16:creationId xmlns:a16="http://schemas.microsoft.com/office/drawing/2014/main" id="{C79DCF9A-96FF-4C76-9414-620614792672}"/>
              </a:ext>
            </a:extLst>
          </p:cNvPr>
          <p:cNvGrpSpPr/>
          <p:nvPr/>
        </p:nvGrpSpPr>
        <p:grpSpPr>
          <a:xfrm>
            <a:off x="7502119" y="4527604"/>
            <a:ext cx="1303272" cy="1285735"/>
            <a:chOff x="5917392" y="2578522"/>
            <a:chExt cx="3119104" cy="3123530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D6C9ECF8-E732-4C34-A91C-1755CAAEC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392" y="2636912"/>
              <a:ext cx="3119104" cy="306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16 Rectángulo">
              <a:extLst>
                <a:ext uri="{FF2B5EF4-FFF2-40B4-BE49-F238E27FC236}">
                  <a16:creationId xmlns:a16="http://schemas.microsoft.com/office/drawing/2014/main" id="{D30837D8-13A5-4C37-8E21-6E4C26A24C42}"/>
                </a:ext>
              </a:extLst>
            </p:cNvPr>
            <p:cNvSpPr/>
            <p:nvPr/>
          </p:nvSpPr>
          <p:spPr>
            <a:xfrm>
              <a:off x="8515956" y="2578522"/>
              <a:ext cx="5205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9F3E081-AA2F-465B-989F-2D0B93EB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20" r="67526" b="9647"/>
          <a:stretch/>
        </p:blipFill>
        <p:spPr>
          <a:xfrm>
            <a:off x="-2774022" y="2753474"/>
            <a:ext cx="6203524" cy="3136963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BF4EA89-9B94-4457-ABDD-C5A577924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396" y="5944286"/>
            <a:ext cx="10515600" cy="6641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dirty="0" err="1"/>
              <a:t>Kuka</a:t>
            </a:r>
            <a:r>
              <a:rPr lang="en-IN" dirty="0"/>
              <a:t> 			         Robot Workspace	   	          RG2 gripper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F29F8-F632-47D2-880E-7DE4A42AA4CF}"/>
              </a:ext>
            </a:extLst>
          </p:cNvPr>
          <p:cNvSpPr txBox="1"/>
          <p:nvPr/>
        </p:nvSpPr>
        <p:spPr>
          <a:xfrm>
            <a:off x="-19050" y="6581001"/>
            <a:ext cx="546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1" dirty="0">
                <a:solidFill>
                  <a:schemeClr val="accent4">
                    <a:lumMod val="75000"/>
                  </a:schemeClr>
                </a:solidFill>
              </a:rPr>
              <a:t>source: </a:t>
            </a:r>
            <a:r>
              <a:rPr lang="pt-BR" sz="1200" b="1" i="1" dirty="0">
                <a:solidFill>
                  <a:schemeClr val="accent4">
                    <a:lumMod val="75000"/>
                  </a:schemeClr>
                </a:solidFill>
              </a:rPr>
              <a:t>[LBR iiwa 7 R800, LBR iiwa 14 R820  Specification Manual] &amp; onrobots.com</a:t>
            </a:r>
          </a:p>
          <a:p>
            <a:endParaRPr lang="es-P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9C708316-9509-47FA-8395-1AA839BBE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0" y="3892972"/>
            <a:ext cx="2267196" cy="20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Assumptions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8326D270-2096-472C-91DE-19022C385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838"/>
            <a:ext cx="10515600" cy="3894138"/>
          </a:xfrm>
        </p:spPr>
        <p:txBody>
          <a:bodyPr/>
          <a:lstStyle/>
          <a:p>
            <a:r>
              <a:rPr lang="en-IN" dirty="0"/>
              <a:t>Objects are rigid with high friction coefficient and fixed location</a:t>
            </a:r>
          </a:p>
          <a:p>
            <a:r>
              <a:rPr lang="en-IN" dirty="0"/>
              <a:t>Arm is firmly mounted on the ground</a:t>
            </a:r>
          </a:p>
          <a:p>
            <a:r>
              <a:rPr lang="en-IN" dirty="0"/>
              <a:t>Painting modifier will run only when object is in front of it</a:t>
            </a:r>
          </a:p>
          <a:p>
            <a:r>
              <a:rPr lang="en-IN" dirty="0"/>
              <a:t>No path planning for the arm to avoid obstacles</a:t>
            </a:r>
          </a:p>
          <a:p>
            <a:r>
              <a:rPr lang="en-IN" dirty="0"/>
              <a:t>Only kinematics are discussed as the arm moves slowly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3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Forward Kinematics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2B04D2-5C1E-4EDF-A909-C29816834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1" y="2260313"/>
            <a:ext cx="4025182" cy="3814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E953F0-F70E-4520-A4FD-11177F12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56" y="1698604"/>
            <a:ext cx="2686498" cy="50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Inverse Kinematics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10542-AD12-4D08-BAF1-7A3F68AF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64" y="2325687"/>
            <a:ext cx="4664468" cy="389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827BD-1F91-4CD3-A414-3187FF44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33" y="3575977"/>
            <a:ext cx="3128480" cy="16494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577875-514D-4171-A2A2-59AF2A976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1" y="3108503"/>
            <a:ext cx="3128480" cy="26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Grasping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0869EE1-3AD4-4C5A-934C-3AE540A83289}"/>
              </a:ext>
            </a:extLst>
          </p:cNvPr>
          <p:cNvSpPr txBox="1">
            <a:spLocks/>
          </p:cNvSpPr>
          <p:nvPr/>
        </p:nvSpPr>
        <p:spPr>
          <a:xfrm>
            <a:off x="838200" y="2678112"/>
            <a:ext cx="10515600" cy="3894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Two contacts on the container(object) to pick, hold and place</a:t>
            </a:r>
          </a:p>
          <a:p>
            <a:r>
              <a:rPr lang="en-IN" dirty="0"/>
              <a:t>Container is rigid with high friction coefficient for simulation</a:t>
            </a:r>
          </a:p>
          <a:p>
            <a:r>
              <a:rPr lang="en-IN" dirty="0"/>
              <a:t>Soft finger model with two contacts for grasping</a:t>
            </a:r>
          </a:p>
          <a:p>
            <a:r>
              <a:rPr lang="en-IN" dirty="0"/>
              <a:t>Grasp map: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23245-EB03-4C39-9253-F1C39BD6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77" y="4744092"/>
            <a:ext cx="2808270" cy="1750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D3C6B-43FA-45A8-8650-80CEE1123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5108" y="2769505"/>
            <a:ext cx="2051970" cy="57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B81D7-1C66-4447-ADEE-E1E7254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175"/>
            <a:ext cx="10515600" cy="1325563"/>
          </a:xfrm>
        </p:spPr>
        <p:txBody>
          <a:bodyPr/>
          <a:lstStyle/>
          <a:p>
            <a:r>
              <a:rPr lang="en-IN" dirty="0"/>
              <a:t>	Applications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2C4B932-0DF2-4425-8740-B78F482C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112"/>
            <a:ext cx="10515600" cy="3894138"/>
          </a:xfrm>
        </p:spPr>
        <p:txBody>
          <a:bodyPr/>
          <a:lstStyle/>
          <a:p>
            <a:r>
              <a:rPr lang="en-IN" dirty="0"/>
              <a:t>Chemical testing</a:t>
            </a:r>
          </a:p>
          <a:p>
            <a:r>
              <a:rPr lang="en-IN" dirty="0"/>
              <a:t>Product packaging</a:t>
            </a:r>
          </a:p>
          <a:p>
            <a:r>
              <a:rPr lang="en-IN" dirty="0"/>
              <a:t>Food manufacturing plant</a:t>
            </a:r>
          </a:p>
        </p:txBody>
      </p:sp>
    </p:spTree>
    <p:extLst>
      <p:ext uri="{BB962C8B-B14F-4D97-AF65-F5344CB8AC3E}">
        <p14:creationId xmlns:p14="http://schemas.microsoft.com/office/powerpoint/2010/main" val="39901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419</Words>
  <Application>Microsoft Office PowerPoint</Application>
  <PresentationFormat>Widescreen</PresentationFormat>
  <Paragraphs>50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 Motivation</vt:lpstr>
      <vt:lpstr> Overview</vt:lpstr>
      <vt:lpstr> Robot Description and appropriateness</vt:lpstr>
      <vt:lpstr> Assumptions</vt:lpstr>
      <vt:lpstr> Forward Kinematics</vt:lpstr>
      <vt:lpstr> Inverse Kinematics</vt:lpstr>
      <vt:lpstr> Grasping</vt:lpstr>
      <vt:lpstr> Applications</vt:lpstr>
      <vt:lpstr>Simulation</vt:lpstr>
      <vt:lpstr> Evaluation of model</vt:lpstr>
      <vt:lpstr> Future Work</vt:lpstr>
      <vt:lpstr>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Prasheel Renkuntla</dc:creator>
  <cp:lastModifiedBy>Prasheel Renkuntla</cp:lastModifiedBy>
  <cp:revision>38</cp:revision>
  <dcterms:created xsi:type="dcterms:W3CDTF">2019-12-03T05:44:26Z</dcterms:created>
  <dcterms:modified xsi:type="dcterms:W3CDTF">2019-12-04T04:37:34Z</dcterms:modified>
</cp:coreProperties>
</file>